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0"/>
  </p:notesMasterIdLst>
  <p:sldIdLst>
    <p:sldId id="256" r:id="rId3"/>
    <p:sldId id="260" r:id="rId4"/>
    <p:sldId id="265" r:id="rId5"/>
    <p:sldId id="313" r:id="rId6"/>
    <p:sldId id="314" r:id="rId7"/>
    <p:sldId id="315" r:id="rId8"/>
    <p:sldId id="312" r:id="rId9"/>
    <p:sldId id="257" r:id="rId10"/>
    <p:sldId id="264" r:id="rId11"/>
    <p:sldId id="310" r:id="rId12"/>
    <p:sldId id="311" r:id="rId13"/>
    <p:sldId id="316" r:id="rId14"/>
    <p:sldId id="317" r:id="rId15"/>
    <p:sldId id="318" r:id="rId16"/>
    <p:sldId id="319" r:id="rId17"/>
    <p:sldId id="259" r:id="rId18"/>
    <p:sldId id="293" r:id="rId19"/>
  </p:sldIdLst>
  <p:sldSz cx="9144000" cy="5143500" type="screen16x9"/>
  <p:notesSz cx="6858000" cy="9144000"/>
  <p:embeddedFontLst>
    <p:embeddedFont>
      <p:font typeface="Advent Pro" panose="020B0604020202020204" charset="0"/>
      <p:regular r:id="rId21"/>
      <p:bold r:id="rId22"/>
      <p:italic r:id="rId23"/>
      <p:boldItalic r:id="rId24"/>
    </p:embeddedFont>
    <p:embeddedFont>
      <p:font typeface="Advent Pro Medium" panose="020B0604020202020204" charset="0"/>
      <p:regular r:id="rId25"/>
      <p:bold r:id="rId26"/>
      <p:italic r:id="rId27"/>
      <p:boldItalic r:id="rId28"/>
    </p:embeddedFont>
    <p:embeddedFont>
      <p:font typeface="Aldrich" panose="020B0604020202020204" charset="0"/>
      <p:regular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4A2155-C67E-4621-AEB3-3E2C3A11888E}">
  <a:tblStyle styleId="{B34A2155-C67E-4621-AEB3-3E2C3A1188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43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67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22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024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0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32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58ca68ba61_1_3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58ca68ba61_1_3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48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62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39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4" r:id="rId6"/>
    <p:sldLayoutId id="2147483670" r:id="rId7"/>
    <p:sldLayoutId id="2147483676" r:id="rId8"/>
    <p:sldLayoutId id="2147483686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iagahoster.co.id/blog/apa-itu-developer/" TargetMode="External"/><Relationship Id="rId4" Type="http://schemas.openxmlformats.org/officeDocument/2006/relationships/hyperlink" Target="https://www.niagahoster.co.id/blog/apa-itu-cod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agahoster.co.id/blog/program-erro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agahoster.co.id/blog/ci-cd-adalah/" TargetMode="External"/><Relationship Id="rId3" Type="http://schemas.openxmlformats.org/officeDocument/2006/relationships/hyperlink" Target="https://www.dicoding.com/blog/white-box-testing/" TargetMode="External"/><Relationship Id="rId7" Type="http://schemas.openxmlformats.org/officeDocument/2006/relationships/hyperlink" Target="https://towardsdatascience.com/ci-cd-by-example-in-python-46f1533cb09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depolitan.com/blog/mengenal-unit-testing-dengan-python-596da4e55cd01" TargetMode="External"/><Relationship Id="rId5" Type="http://schemas.openxmlformats.org/officeDocument/2006/relationships/hyperlink" Target="https://www.turing.com/kb/unit-testing-in-python" TargetMode="External"/><Relationship Id="rId4" Type="http://schemas.openxmlformats.org/officeDocument/2006/relationships/hyperlink" Target="https://www.geeksforgeeks.org/software-engineering-white-box-test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401349" y="1096050"/>
            <a:ext cx="7885401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>
                <a:solidFill>
                  <a:srgbClr val="FFFFFF"/>
                </a:solidFill>
              </a:rPr>
              <a:t>TESTING </a:t>
            </a:r>
            <a:r>
              <a:rPr lang="en-ID" sz="5900" dirty="0">
                <a:solidFill>
                  <a:srgbClr val="FFFFFF"/>
                </a:solidFill>
              </a:rPr>
              <a:t>DAN QA</a:t>
            </a:r>
            <a:r>
              <a:rPr lang="en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D" sz="4900" dirty="0">
                <a:solidFill>
                  <a:schemeClr val="accent1"/>
                </a:solidFill>
              </a:rPr>
              <a:t>PERANGKAT LUNAK</a:t>
            </a:r>
            <a:endParaRPr sz="49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373434" y="1403697"/>
            <a:ext cx="8770566" cy="3146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sz="1200" dirty="0" err="1"/>
              <a:t>Contoh</a:t>
            </a:r>
            <a:r>
              <a:rPr lang="en-ID" sz="1200" dirty="0"/>
              <a:t> </a:t>
            </a:r>
            <a:r>
              <a:rPr lang="en-ID" sz="1200" dirty="0" err="1"/>
              <a:t>implementasi</a:t>
            </a:r>
            <a:r>
              <a:rPr lang="en-ID" sz="1200" dirty="0"/>
              <a:t> white-box testing pada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fungsi</a:t>
            </a:r>
            <a:r>
              <a:rPr lang="en-ID" sz="1200" dirty="0"/>
              <a:t> Python </a:t>
            </a:r>
            <a:r>
              <a:rPr lang="en-ID" sz="1200" dirty="0" err="1"/>
              <a:t>sederhana</a:t>
            </a: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r>
              <a:rPr lang="en-ID" sz="1200" dirty="0" err="1"/>
              <a:t>Misalkan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fungsi</a:t>
            </a:r>
            <a:r>
              <a:rPr lang="en-ID" sz="1200" dirty="0"/>
              <a:t> Python </a:t>
            </a:r>
            <a:r>
              <a:rPr lang="en-ID" sz="1200" dirty="0" err="1"/>
              <a:t>sederhana</a:t>
            </a:r>
            <a:r>
              <a:rPr lang="en-ID" sz="1200" dirty="0"/>
              <a:t> yang </a:t>
            </a:r>
            <a:r>
              <a:rPr lang="en-ID" sz="1200" dirty="0" err="1"/>
              <a:t>menghitung</a:t>
            </a:r>
            <a:r>
              <a:rPr lang="en-ID" sz="1200" dirty="0"/>
              <a:t> </a:t>
            </a:r>
            <a:r>
              <a:rPr lang="en-ID" sz="1200" dirty="0" err="1"/>
              <a:t>faktorial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bilangan</a:t>
            </a:r>
            <a:r>
              <a:rPr lang="en-ID" sz="1200" dirty="0"/>
              <a:t> </a:t>
            </a:r>
            <a:r>
              <a:rPr lang="en-ID" sz="1200" dirty="0" err="1"/>
              <a:t>bulat</a:t>
            </a:r>
            <a:r>
              <a:rPr lang="en-ID" sz="1200" dirty="0"/>
              <a:t> </a:t>
            </a:r>
            <a:r>
              <a:rPr lang="en-ID" sz="1200" dirty="0" err="1"/>
              <a:t>positif</a:t>
            </a:r>
            <a:r>
              <a:rPr lang="en-ID" sz="1200" dirty="0"/>
              <a:t>:</a:t>
            </a:r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whitebox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CBBA2-4CD8-4332-B8F3-9B271C20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" y="2097369"/>
            <a:ext cx="4579683" cy="17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7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3250407" y="1112200"/>
            <a:ext cx="5815012" cy="3364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/>
              <a:t>Kita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white-box testing pada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dan </a:t>
            </a:r>
            <a:r>
              <a:rPr lang="en-ID" dirty="0" err="1"/>
              <a:t>situasi</a:t>
            </a:r>
            <a:r>
              <a:rPr lang="en-ID" dirty="0"/>
              <a:t> </a:t>
            </a:r>
            <a:r>
              <a:rPr lang="en-ID" dirty="0" err="1"/>
              <a:t>ekstrem</a:t>
            </a:r>
            <a:r>
              <a:rPr lang="en-ID" dirty="0"/>
              <a:t>.</a:t>
            </a:r>
          </a:p>
          <a:p>
            <a:pPr marL="0" lvl="0" indent="0">
              <a:buNone/>
            </a:pPr>
            <a:endParaRPr lang="en-ID" dirty="0"/>
          </a:p>
          <a:p>
            <a:pPr marL="0" lvl="0" indent="0">
              <a:buNone/>
            </a:pP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disamping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</a:t>
            </a:r>
            <a:r>
              <a:rPr lang="en-US" sz="1200" dirty="0" err="1"/>
              <a:t>implementasi</a:t>
            </a:r>
            <a:r>
              <a:rPr lang="en-US" sz="1200" dirty="0"/>
              <a:t> white-box testing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modul</a:t>
            </a:r>
            <a:r>
              <a:rPr lang="en-US" sz="1200" dirty="0"/>
              <a:t> </a:t>
            </a:r>
            <a:r>
              <a:rPr lang="en-US" sz="1200" dirty="0" err="1"/>
              <a:t>unittest</a:t>
            </a:r>
            <a:r>
              <a:rPr lang="en-US" sz="1200" dirty="0"/>
              <a:t> di Python</a:t>
            </a:r>
          </a:p>
          <a:p>
            <a:pPr marL="0" lvl="0" indent="0">
              <a:buNone/>
            </a:pPr>
            <a:endParaRPr lang="en-US" sz="1200" dirty="0"/>
          </a:p>
          <a:p>
            <a:pPr marL="171450" indent="-171450"/>
            <a:r>
              <a:rPr lang="en-US" sz="1200" dirty="0"/>
              <a:t>Kita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tiga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yang </a:t>
            </a:r>
            <a:r>
              <a:rPr lang="en-US" sz="1200" dirty="0" err="1"/>
              <a:t>masing-masing</a:t>
            </a:r>
            <a:r>
              <a:rPr lang="en-US" sz="1200" dirty="0"/>
              <a:t> </a:t>
            </a:r>
            <a:r>
              <a:rPr lang="en-US" sz="1200" dirty="0" err="1"/>
              <a:t>menguji</a:t>
            </a:r>
            <a:r>
              <a:rPr lang="en-US" sz="1200" dirty="0"/>
              <a:t> </a:t>
            </a:r>
            <a:r>
              <a:rPr lang="en-US" sz="1200" dirty="0" err="1"/>
              <a:t>situasi</a:t>
            </a:r>
            <a:r>
              <a:rPr lang="en-US" sz="1200" dirty="0"/>
              <a:t> yang </a:t>
            </a:r>
            <a:r>
              <a:rPr lang="en-US" sz="1200" dirty="0" err="1"/>
              <a:t>berbeda</a:t>
            </a:r>
            <a:r>
              <a:rPr lang="en-US" sz="1200" dirty="0"/>
              <a:t>: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positif</a:t>
            </a:r>
            <a:r>
              <a:rPr lang="en-US" sz="1200" dirty="0"/>
              <a:t>,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nol</a:t>
            </a:r>
            <a:r>
              <a:rPr lang="en-US" sz="1200" dirty="0"/>
              <a:t>, dan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negatif</a:t>
            </a:r>
            <a:r>
              <a:rPr lang="en-US" sz="1200" dirty="0"/>
              <a:t>.</a:t>
            </a:r>
          </a:p>
          <a:p>
            <a:pPr marL="171450" indent="-171450"/>
            <a:r>
              <a:rPr lang="en-US" sz="1200" dirty="0"/>
              <a:t>Modul </a:t>
            </a:r>
            <a:r>
              <a:rPr lang="en-US" sz="1200" dirty="0" err="1"/>
              <a:t>unittest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dan </a:t>
            </a:r>
            <a:r>
              <a:rPr lang="en-US" sz="1200" dirty="0" err="1"/>
              <a:t>menjalankan</a:t>
            </a:r>
            <a:r>
              <a:rPr lang="en-US" sz="1200" dirty="0"/>
              <a:t> unit test.</a:t>
            </a:r>
          </a:p>
          <a:p>
            <a:pPr marL="171450" indent="-171450"/>
            <a:r>
              <a:rPr lang="en-US" sz="1200" dirty="0" err="1"/>
              <a:t>Pernyataan</a:t>
            </a:r>
            <a:r>
              <a:rPr lang="en-US" sz="1200" dirty="0"/>
              <a:t> </a:t>
            </a:r>
            <a:r>
              <a:rPr lang="en-US" sz="1200" dirty="0" err="1"/>
              <a:t>self.assertEqual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membandingkan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faktorial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.</a:t>
            </a:r>
          </a:p>
          <a:p>
            <a:pPr marL="171450" indent="-171450"/>
            <a:r>
              <a:rPr lang="en-US" sz="1200" dirty="0" err="1"/>
              <a:t>Pernyataan</a:t>
            </a:r>
            <a:r>
              <a:rPr lang="en-US" sz="1200" dirty="0"/>
              <a:t> </a:t>
            </a:r>
            <a:r>
              <a:rPr lang="en-US" sz="1200" dirty="0" err="1"/>
              <a:t>self.assertIsNone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memastikan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mengembalikan</a:t>
            </a:r>
            <a:r>
              <a:rPr lang="en-US" sz="1200" dirty="0"/>
              <a:t> None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diberikan</a:t>
            </a:r>
            <a:r>
              <a:rPr lang="en-US" sz="1200" dirty="0"/>
              <a:t> </a:t>
            </a:r>
            <a:r>
              <a:rPr lang="en-US" sz="1200" dirty="0" err="1"/>
              <a:t>bilangan</a:t>
            </a:r>
            <a:r>
              <a:rPr lang="en-US" sz="1200" dirty="0"/>
              <a:t> </a:t>
            </a:r>
            <a:r>
              <a:rPr lang="en-US" sz="1200" dirty="0" err="1"/>
              <a:t>negatif</a:t>
            </a:r>
            <a:r>
              <a:rPr lang="en-US" sz="1200" dirty="0"/>
              <a:t>.</a:t>
            </a:r>
          </a:p>
          <a:p>
            <a:pPr marL="171450" indent="-171450"/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skrip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Anda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memeriksa</a:t>
            </a:r>
            <a:r>
              <a:rPr lang="en-US" sz="1200" dirty="0"/>
              <a:t> </a:t>
            </a:r>
            <a:r>
              <a:rPr lang="en-US" sz="1200" dirty="0" err="1"/>
              <a:t>apakah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faktorial</a:t>
            </a:r>
            <a:r>
              <a:rPr lang="en-US" sz="1200" dirty="0"/>
              <a:t> </a:t>
            </a:r>
            <a:r>
              <a:rPr lang="en-US" sz="1200" dirty="0" err="1"/>
              <a:t>berperilaku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kondisi</a:t>
            </a:r>
            <a:r>
              <a:rPr lang="en-US" sz="1200" dirty="0"/>
              <a:t>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membantu</a:t>
            </a:r>
            <a:r>
              <a:rPr lang="en-US" sz="1200" dirty="0"/>
              <a:t> </a:t>
            </a:r>
            <a:r>
              <a:rPr lang="en-US" sz="1200" dirty="0" err="1"/>
              <a:t>memastikan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benar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perspektif</a:t>
            </a:r>
            <a:r>
              <a:rPr lang="en-US" sz="1200" dirty="0"/>
              <a:t> </a:t>
            </a:r>
            <a:r>
              <a:rPr lang="en-US" sz="1200" dirty="0" err="1"/>
              <a:t>logika</a:t>
            </a:r>
            <a:r>
              <a:rPr lang="en-US" sz="1200" dirty="0"/>
              <a:t> dan </a:t>
            </a:r>
            <a:r>
              <a:rPr lang="en-US" sz="1200" dirty="0" err="1"/>
              <a:t>implementasi</a:t>
            </a:r>
            <a:r>
              <a:rPr lang="en-US" sz="1200" dirty="0"/>
              <a:t> (white-box perspective).</a:t>
            </a:r>
          </a:p>
          <a:p>
            <a:pPr marL="0" lvl="0" indent="0">
              <a:buNone/>
            </a:pPr>
            <a:endParaRPr lang="en-ID" sz="1200" dirty="0"/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EF0E-F570-409C-A6AC-6DE4CAB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7" y="1112200"/>
            <a:ext cx="2684090" cy="37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096B9-C087-4D47-942D-BF16A022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819306"/>
            <a:ext cx="2610510" cy="1364678"/>
          </a:xfrm>
          <a:prstGeom prst="rect">
            <a:avLst/>
          </a:prstGeom>
        </p:spPr>
      </p:pic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21480" y="690719"/>
            <a:ext cx="7561129" cy="356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6"/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mengotomatisasi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punya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minim bug.</a:t>
            </a:r>
          </a:p>
          <a:p>
            <a:pPr lvl="6"/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singkatan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 Integration, Continuous Delivery, dan Continuous Deployment. Pada 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terlibat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development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berkolaborasi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coding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(testing),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(deployment).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kasusnya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merilis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terbarunya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 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developer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diintegrasikan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diuji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Nah,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fungsional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lolos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uji, proses deployment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teranyar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CI/CD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62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791435" y="862169"/>
            <a:ext cx="7561129" cy="356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mendeteksi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program error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Sebab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disubmit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developer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diuji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lolos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berlanjut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personil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DevOps.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Alasan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testing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alih-alih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Mempercepat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Siklus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Rilis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terakhir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sanggup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mempercepat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perilisan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software. Hal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dinikmati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terdeteksi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kolaborasi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</a:t>
            </a:r>
            <a:r>
              <a:rPr lang="en-US" dirty="0" err="1"/>
              <a:t>Manfaat</a:t>
            </a:r>
            <a:r>
              <a:rPr lang="en-US" dirty="0"/>
              <a:t> CI/CD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44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791435" y="862169"/>
            <a:ext cx="7717500" cy="356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lv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Jenkins </a:t>
            </a:r>
            <a:r>
              <a:rPr lang="en-ID" dirty="0" err="1"/>
              <a:t>adalah</a:t>
            </a:r>
            <a:r>
              <a:rPr lang="en-ID" dirty="0"/>
              <a:t> tools CI/CD yang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otomatisasi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software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code 	merging </a:t>
            </a:r>
            <a:r>
              <a:rPr lang="en-ID" dirty="0" err="1"/>
              <a:t>hingga</a:t>
            </a:r>
            <a:r>
              <a:rPr lang="en-ID" dirty="0"/>
              <a:t> deployment.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Jenkins juga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ratusan</a:t>
            </a:r>
            <a:r>
              <a:rPr lang="en-ID" dirty="0"/>
              <a:t> plugin </a:t>
            </a:r>
            <a:r>
              <a:rPr lang="en-ID" dirty="0" err="1"/>
              <a:t>tambahan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	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OS server, </a:t>
            </a:r>
            <a:r>
              <a:rPr lang="en-ID" dirty="0" err="1"/>
              <a:t>seperti</a:t>
            </a:r>
            <a:r>
              <a:rPr lang="en-ID" dirty="0"/>
              <a:t> Windows, Linux, dan MacOS.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CircleCI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Tools CI/CD </a:t>
            </a:r>
            <a:r>
              <a:rPr lang="en-ID" dirty="0" err="1"/>
              <a:t>rekomendasi</a:t>
            </a:r>
            <a:r>
              <a:rPr lang="en-ID" dirty="0"/>
              <a:t> kami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CircleCI</a:t>
            </a:r>
            <a:r>
              <a:rPr lang="en-ID" dirty="0"/>
              <a:t>. Tools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otomatisasi</a:t>
            </a:r>
            <a:r>
              <a:rPr lang="en-ID" dirty="0"/>
              <a:t> CI/CD 	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merging, testing, </a:t>
            </a:r>
            <a:r>
              <a:rPr lang="en-ID" dirty="0" err="1"/>
              <a:t>sampai</a:t>
            </a:r>
            <a:r>
              <a:rPr lang="en-ID" dirty="0"/>
              <a:t> software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dirilis</a:t>
            </a:r>
            <a:r>
              <a:rPr lang="en-ID" dirty="0"/>
              <a:t>. </a:t>
            </a:r>
            <a:r>
              <a:rPr lang="en-ID" dirty="0" err="1"/>
              <a:t>Menariknya</a:t>
            </a:r>
            <a:r>
              <a:rPr lang="en-ID" dirty="0"/>
              <a:t>, </a:t>
            </a:r>
            <a:r>
              <a:rPr lang="en-ID" dirty="0" err="1"/>
              <a:t>ia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	</a:t>
            </a:r>
            <a:r>
              <a:rPr lang="en-ID" dirty="0" err="1"/>
              <a:t>banyak</a:t>
            </a:r>
            <a:r>
              <a:rPr lang="en-ID" dirty="0"/>
              <a:t> production repository,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Github</a:t>
            </a:r>
            <a:r>
              <a:rPr lang="en-ID" dirty="0"/>
              <a:t> dan </a:t>
            </a:r>
            <a:r>
              <a:rPr lang="en-ID" dirty="0" err="1"/>
              <a:t>Github</a:t>
            </a:r>
            <a:r>
              <a:rPr lang="en-ID" dirty="0"/>
              <a:t> Enterprise.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TeamCity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Tools CI/CD lain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software </a:t>
            </a:r>
            <a:r>
              <a:rPr lang="en-ID" dirty="0" err="1"/>
              <a:t>adalah</a:t>
            </a:r>
            <a:r>
              <a:rPr lang="en-ID" dirty="0"/>
              <a:t> TeamCity. </a:t>
            </a:r>
            <a:r>
              <a:rPr lang="en-ID" dirty="0" err="1"/>
              <a:t>Dengan</a:t>
            </a:r>
            <a:r>
              <a:rPr lang="en-ID" dirty="0"/>
              <a:t> tools </a:t>
            </a:r>
            <a:r>
              <a:rPr lang="en-ID" dirty="0" err="1"/>
              <a:t>ini</a:t>
            </a:r>
            <a:r>
              <a:rPr lang="en-ID" dirty="0"/>
              <a:t>, 	Anda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mengotomatisasi</a:t>
            </a:r>
            <a:r>
              <a:rPr lang="en-ID" dirty="0"/>
              <a:t> proses coding </a:t>
            </a:r>
            <a:r>
              <a:rPr lang="en-ID" dirty="0" err="1"/>
              <a:t>sampai</a:t>
            </a:r>
            <a:r>
              <a:rPr lang="en-ID" dirty="0"/>
              <a:t> deployment </a:t>
            </a:r>
            <a:r>
              <a:rPr lang="en-ID" dirty="0" err="1"/>
              <a:t>tak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	project </a:t>
            </a:r>
            <a:r>
              <a:rPr lang="en-ID" dirty="0" err="1"/>
              <a:t>sekaligus</a:t>
            </a:r>
            <a:r>
              <a:rPr lang="en-ID" dirty="0"/>
              <a:t>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GitLab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GitLab </a:t>
            </a:r>
            <a:r>
              <a:rPr lang="en-ID" dirty="0" err="1"/>
              <a:t>adalah</a:t>
            </a:r>
            <a:r>
              <a:rPr lang="en-ID" dirty="0"/>
              <a:t> tools </a:t>
            </a:r>
            <a:r>
              <a:rPr lang="en-ID" dirty="0" err="1"/>
              <a:t>untuk</a:t>
            </a:r>
            <a:r>
              <a:rPr lang="en-ID" dirty="0"/>
              <a:t> CI/CD </a:t>
            </a:r>
            <a:r>
              <a:rPr lang="en-ID" dirty="0" err="1"/>
              <a:t>terakhir</a:t>
            </a:r>
            <a:r>
              <a:rPr lang="en-ID" dirty="0"/>
              <a:t> yang </a:t>
            </a:r>
            <a:r>
              <a:rPr lang="en-ID" dirty="0" err="1"/>
              <a:t>menurut</a:t>
            </a:r>
            <a:r>
              <a:rPr lang="en-ID" dirty="0"/>
              <a:t> kami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dicoba</a:t>
            </a:r>
            <a:r>
              <a:rPr lang="en-ID" dirty="0"/>
              <a:t>. </a:t>
            </a:r>
            <a:r>
              <a:rPr lang="en-ID" dirty="0" err="1"/>
              <a:t>Layaknya</a:t>
            </a:r>
            <a:r>
              <a:rPr lang="en-ID" dirty="0"/>
              <a:t> tools 	</a:t>
            </a:r>
            <a:r>
              <a:rPr lang="en-ID" dirty="0" err="1"/>
              <a:t>sejenis</a:t>
            </a:r>
            <a:r>
              <a:rPr lang="en-ID" dirty="0"/>
              <a:t>, </a:t>
            </a:r>
            <a:r>
              <a:rPr lang="en-ID" dirty="0" err="1"/>
              <a:t>ia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perilisan</a:t>
            </a:r>
            <a:r>
              <a:rPr lang="en-ID" dirty="0"/>
              <a:t> software </a:t>
            </a:r>
            <a:r>
              <a:rPr lang="en-ID" dirty="0" err="1"/>
              <a:t>sekaligus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kolaborasi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	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deployment.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CI/CD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15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CI/CD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C736-305C-411B-9817-C896726A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806" y="844725"/>
            <a:ext cx="7130613" cy="2025300"/>
          </a:xfrm>
        </p:spPr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pl-PL" b="1" dirty="0"/>
              <a:t>Pilih Platform CI/CD</a:t>
            </a:r>
            <a:endParaRPr lang="en-US" b="1" dirty="0"/>
          </a:p>
          <a:p>
            <a:pPr marL="476250" indent="-342900">
              <a:buFont typeface="+mj-lt"/>
              <a:buAutoNum type="arabicPeriod"/>
            </a:pPr>
            <a:r>
              <a:rPr lang="en-US" b="1" dirty="0"/>
              <a:t>Setup environment</a:t>
            </a:r>
          </a:p>
          <a:p>
            <a:pPr marL="476250" indent="-342900">
              <a:buFont typeface="+mj-lt"/>
              <a:buAutoNum type="arabicPeriod"/>
            </a:pPr>
            <a:r>
              <a:rPr lang="en-US" b="1" dirty="0" err="1"/>
              <a:t>Konfigurasi</a:t>
            </a:r>
            <a:r>
              <a:rPr lang="en-US" b="1" dirty="0"/>
              <a:t> Repository Git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Membuat</a:t>
            </a:r>
            <a:r>
              <a:rPr lang="en-ID" dirty="0"/>
              <a:t> script build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unit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Konfigurasi</a:t>
            </a:r>
            <a:r>
              <a:rPr lang="en-ID" dirty="0"/>
              <a:t> CI./CD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otomatis</a:t>
            </a:r>
            <a:endParaRPr lang="en-ID" dirty="0"/>
          </a:p>
          <a:p>
            <a:pPr marL="476250" indent="-342900">
              <a:buFont typeface="+mj-lt"/>
              <a:buAutoNum type="arabicPeriod"/>
            </a:pPr>
            <a:r>
              <a:rPr lang="en-ID" dirty="0"/>
              <a:t>Continuous Deployment (CD)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/>
              <a:t>Deployment </a:t>
            </a:r>
            <a:r>
              <a:rPr lang="en-ID" dirty="0" err="1"/>
              <a:t>ke</a:t>
            </a:r>
            <a:r>
              <a:rPr lang="en-ID" dirty="0"/>
              <a:t> Server/Hosting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Automatisasi</a:t>
            </a:r>
            <a:r>
              <a:rPr lang="en-ID" dirty="0"/>
              <a:t> Deployment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/>
              <a:t>Staging dan Deployment Gradual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Pemantauan</a:t>
            </a:r>
            <a:r>
              <a:rPr lang="en-ID" dirty="0"/>
              <a:t> dan Logging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Notifikasi</a:t>
            </a:r>
            <a:endParaRPr lang="en-ID" dirty="0"/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Keamanan</a:t>
            </a:r>
            <a:endParaRPr lang="en-ID" dirty="0"/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Perbaikan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69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40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94;p78">
            <a:extLst>
              <a:ext uri="{FF2B5EF4-FFF2-40B4-BE49-F238E27FC236}">
                <a16:creationId xmlns:a16="http://schemas.microsoft.com/office/drawing/2014/main" id="{ADAF662B-C740-45F0-B28A-7A8717F58F2E}"/>
              </a:ext>
            </a:extLst>
          </p:cNvPr>
          <p:cNvSpPr txBox="1">
            <a:spLocks/>
          </p:cNvSpPr>
          <p:nvPr/>
        </p:nvSpPr>
        <p:spPr>
          <a:xfrm>
            <a:off x="1602812" y="1927438"/>
            <a:ext cx="7083988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100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l"/>
            <a:r>
              <a:rPr lang="en-ID" dirty="0"/>
              <a:t>THANKS!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82"/>
          <p:cNvSpPr txBox="1"/>
          <p:nvPr/>
        </p:nvSpPr>
        <p:spPr>
          <a:xfrm>
            <a:off x="716700" y="1188000"/>
            <a:ext cx="77106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2A47"/>
              </a:buClr>
              <a:buSzPts val="1100"/>
            </a:pPr>
            <a:r>
              <a:rPr lang="en-ID" sz="1100" dirty="0">
                <a:solidFill>
                  <a:schemeClr val="lt1"/>
                </a:solidFill>
                <a:hlinkClick r:id="rId3"/>
              </a:rPr>
              <a:t>https://www.dicoding.com/blog/white-box-testing/</a:t>
            </a:r>
            <a:endParaRPr lang="en-ID" sz="11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4"/>
              </a:rPr>
              <a:t>https://www.geeksforgeeks.org/software-engineering-white-box-testing/\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5"/>
              </a:rPr>
              <a:t>https://www.turing.com/kb/unit-testing-in-python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6"/>
              </a:rPr>
              <a:t>https://codepolitan.com/blog/mengenal-unit-testing-dengan-python-596da4e55cd01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7"/>
              </a:rPr>
              <a:t>https://towardsdatascience.com/ci-cd-by-example-in-python-46f1533cb09d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8"/>
              </a:rPr>
              <a:t>https://www.niagahoster.co.id/blog/ci-cd-adalah/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1449" name="Google Shape;1449;p82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lt1"/>
                </a:solidFill>
              </a:rPr>
              <a:t>Referensi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4365388" y="21970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Rizky</a:t>
            </a:r>
            <a:r>
              <a:rPr lang="en-US" sz="2400" dirty="0"/>
              <a:t> </a:t>
            </a:r>
            <a:r>
              <a:rPr lang="en-US" sz="2400" dirty="0" err="1"/>
              <a:t>Maolana</a:t>
            </a:r>
            <a:r>
              <a:rPr lang="en-US" sz="2400" dirty="0"/>
              <a:t> Firdaus</a:t>
            </a:r>
            <a:br>
              <a:rPr lang="en-US" sz="2400" dirty="0"/>
            </a:br>
            <a:r>
              <a:rPr lang="en-US" sz="2400" dirty="0"/>
              <a:t>201011400134</a:t>
            </a:r>
            <a:endParaRPr sz="24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65A5236-A72D-4CBF-B4D6-B7FD0839A52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340" r="19340"/>
          <a:stretch>
            <a:fillRect/>
          </a:stretch>
        </p:blipFill>
        <p:spPr>
          <a:xfrm>
            <a:off x="892412" y="1182600"/>
            <a:ext cx="3245400" cy="27783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35168" y="1333050"/>
            <a:ext cx="8273614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fase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penting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pengembangan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. Unit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 sub-</a:t>
            </a:r>
            <a:r>
              <a:rPr lang="en-ID" dirty="0" err="1">
                <a:solidFill>
                  <a:schemeClr val="bg1"/>
                </a:solidFill>
              </a:rPr>
              <a:t>dimensi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diuji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Seringkali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beberapa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masukan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keluaran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Komponen</a:t>
            </a:r>
            <a:r>
              <a:rPr lang="en-ID" dirty="0">
                <a:solidFill>
                  <a:schemeClr val="bg1"/>
                </a:solidFill>
              </a:rPr>
              <a:t> individual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diuji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selama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unit.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Keseluruhan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struktur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berfungsi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efektif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seluruh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bekerja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baik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Tujuan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menjamin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berjalan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lancar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Umumnya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pengembang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sendiri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melakukan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unit.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garis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besar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diklasifikasikan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menjadi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dua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jenis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petunjuk</a:t>
            </a:r>
            <a:endParaRPr lang="en-ID" dirty="0">
              <a:solidFill>
                <a:schemeClr val="bg1"/>
              </a:solidFill>
            </a:endParaRP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Otomatis</a:t>
            </a:r>
            <a:endParaRPr lang="en-ID" dirty="0">
              <a:solidFill>
                <a:schemeClr val="bg1"/>
              </a:solidFill>
            </a:endParaRPr>
          </a:p>
          <a:p>
            <a:pPr fontAlgn="base"/>
            <a:r>
              <a:rPr lang="en-ID" dirty="0">
                <a:solidFill>
                  <a:schemeClr val="bg1"/>
                </a:solidFill>
              </a:rPr>
              <a:t>Proses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pengembangan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sering</a:t>
            </a:r>
            <a:r>
              <a:rPr lang="en-ID" dirty="0">
                <a:solidFill>
                  <a:schemeClr val="bg1"/>
                </a:solidFill>
              </a:rPr>
              <a:t> kali </a:t>
            </a:r>
            <a:r>
              <a:rPr lang="en-ID" dirty="0" err="1">
                <a:solidFill>
                  <a:schemeClr val="bg1"/>
                </a:solidFill>
              </a:rPr>
              <a:t>didasarkan</a:t>
            </a:r>
            <a:r>
              <a:rPr lang="en-ID" dirty="0">
                <a:solidFill>
                  <a:schemeClr val="bg1"/>
                </a:solidFill>
              </a:rPr>
              <a:t> pada </a:t>
            </a:r>
            <a:r>
              <a:rPr lang="en-ID" dirty="0" err="1">
                <a:solidFill>
                  <a:schemeClr val="bg1"/>
                </a:solidFill>
              </a:rPr>
              <a:t>kerangka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berikut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Kembangkan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kasus</a:t>
            </a:r>
            <a:r>
              <a:rPr lang="en-ID" dirty="0">
                <a:solidFill>
                  <a:schemeClr val="bg1"/>
                </a:solidFill>
              </a:rPr>
              <a:t> uji &gt;&gt; </a:t>
            </a:r>
            <a:r>
              <a:rPr lang="en-ID" dirty="0" err="1">
                <a:solidFill>
                  <a:schemeClr val="bg1"/>
                </a:solidFill>
              </a:rPr>
              <a:t>Periksa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modifikasi</a:t>
            </a:r>
            <a:r>
              <a:rPr lang="en-ID" dirty="0">
                <a:solidFill>
                  <a:schemeClr val="bg1"/>
                </a:solidFill>
              </a:rPr>
              <a:t> &gt;&gt; </a:t>
            </a:r>
            <a:r>
              <a:rPr lang="en-ID" dirty="0" err="1">
                <a:solidFill>
                  <a:schemeClr val="bg1"/>
                </a:solidFill>
              </a:rPr>
              <a:t>Garis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dasar</a:t>
            </a:r>
            <a:r>
              <a:rPr lang="en-ID" dirty="0">
                <a:solidFill>
                  <a:schemeClr val="bg1"/>
                </a:solidFill>
              </a:rPr>
              <a:t> &gt;&gt; </a:t>
            </a:r>
            <a:r>
              <a:rPr lang="en-ID" dirty="0" err="1">
                <a:solidFill>
                  <a:schemeClr val="bg1"/>
                </a:solidFill>
              </a:rPr>
              <a:t>Laksanakan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kasus</a:t>
            </a:r>
            <a:r>
              <a:rPr lang="en-ID" dirty="0">
                <a:solidFill>
                  <a:schemeClr val="bg1"/>
                </a:solidFill>
              </a:rPr>
              <a:t> uji</a:t>
            </a:r>
          </a:p>
          <a:p>
            <a:pPr lvl="0"/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/>
              <a:t>Unit Test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200526" y="911567"/>
            <a:ext cx="4422532" cy="368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Program di </a:t>
            </a:r>
            <a:r>
              <a:rPr lang="en-ID" dirty="0" err="1">
                <a:solidFill>
                  <a:schemeClr val="bg1"/>
                </a:solidFill>
              </a:rPr>
              <a:t>samping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penulis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simpan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nama</a:t>
            </a:r>
            <a:r>
              <a:rPr lang="en-ID" dirty="0">
                <a:solidFill>
                  <a:schemeClr val="bg1"/>
                </a:solidFill>
              </a:rPr>
              <a:t> unitTest.py. </a:t>
            </a:r>
            <a:r>
              <a:rPr lang="en-ID" dirty="0" err="1">
                <a:solidFill>
                  <a:schemeClr val="bg1"/>
                </a:solidFill>
              </a:rPr>
              <a:t>Pembaca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menyimpannya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apapun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ID" dirty="0">
              <a:solidFill>
                <a:schemeClr val="bg1"/>
              </a:solidFill>
            </a:endParaRPr>
          </a:p>
          <a:p>
            <a:pPr lvl="0"/>
            <a:r>
              <a:rPr lang="en-ID" dirty="0" err="1">
                <a:solidFill>
                  <a:schemeClr val="bg1"/>
                </a:solidFill>
              </a:rPr>
              <a:t>Kondisi</a:t>
            </a:r>
            <a:r>
              <a:rPr lang="en-ID" dirty="0">
                <a:solidFill>
                  <a:schemeClr val="bg1"/>
                </a:solidFill>
              </a:rPr>
              <a:t> name == 'main'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bernilai</a:t>
            </a:r>
            <a:r>
              <a:rPr lang="en-ID" dirty="0">
                <a:solidFill>
                  <a:schemeClr val="bg1"/>
                </a:solidFill>
              </a:rPr>
              <a:t> true </a:t>
            </a:r>
            <a:r>
              <a:rPr lang="en-ID" dirty="0" err="1">
                <a:solidFill>
                  <a:schemeClr val="bg1"/>
                </a:solidFill>
              </a:rPr>
              <a:t>jika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dijalankan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lewat</a:t>
            </a:r>
            <a:r>
              <a:rPr lang="en-ID" dirty="0">
                <a:solidFill>
                  <a:schemeClr val="bg1"/>
                </a:solidFill>
              </a:rPr>
              <a:t> terminal, </a:t>
            </a:r>
            <a:r>
              <a:rPr lang="en-ID" dirty="0" err="1">
                <a:solidFill>
                  <a:schemeClr val="bg1"/>
                </a:solidFill>
              </a:rPr>
              <a:t>jadi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berjalan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normal </a:t>
            </a:r>
            <a:r>
              <a:rPr lang="en-ID" dirty="0" err="1">
                <a:solidFill>
                  <a:schemeClr val="bg1"/>
                </a:solidFill>
              </a:rPr>
              <a:t>saat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kita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 python unitTest.py.</a:t>
            </a:r>
          </a:p>
          <a:p>
            <a:pPr lvl="0"/>
            <a:endParaRPr lang="en-ID" dirty="0">
              <a:solidFill>
                <a:schemeClr val="bg1"/>
              </a:solidFill>
            </a:endParaRPr>
          </a:p>
          <a:p>
            <a:pPr lvl="0"/>
            <a:r>
              <a:rPr lang="en-ID" dirty="0" err="1">
                <a:solidFill>
                  <a:schemeClr val="bg1"/>
                </a:solidFill>
              </a:rPr>
              <a:t>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fungsi-fungsi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sebuah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diturunkan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unittest.TestCase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tes-tes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tersebut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merupakan</a:t>
            </a:r>
            <a:r>
              <a:rPr lang="en-ID" dirty="0">
                <a:solidFill>
                  <a:schemeClr val="bg1"/>
                </a:solidFill>
              </a:rPr>
              <a:t> salah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fungsi</a:t>
            </a:r>
            <a:r>
              <a:rPr lang="en-ID" dirty="0">
                <a:solidFill>
                  <a:schemeClr val="bg1"/>
                </a:solidFill>
              </a:rPr>
              <a:t> assert. Pada </a:t>
            </a:r>
            <a:r>
              <a:rPr lang="en-ID" dirty="0" err="1">
                <a:solidFill>
                  <a:schemeClr val="bg1"/>
                </a:solidFill>
              </a:rPr>
              <a:t>contoh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kode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atas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kita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assertEqual</a:t>
            </a:r>
            <a:r>
              <a:rPr lang="en-ID" dirty="0">
                <a:solidFill>
                  <a:schemeClr val="bg1"/>
                </a:solidFill>
              </a:rPr>
              <a:t>() yang </a:t>
            </a:r>
            <a:r>
              <a:rPr lang="en-ID" dirty="0" err="1">
                <a:solidFill>
                  <a:schemeClr val="bg1"/>
                </a:solidFill>
              </a:rPr>
              <a:t>membandingkan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nilai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dihasilkan</a:t>
            </a:r>
            <a:r>
              <a:rPr lang="en-ID" dirty="0">
                <a:solidFill>
                  <a:schemeClr val="bg1"/>
                </a:solidFill>
              </a:rPr>
              <a:t> oleh </a:t>
            </a:r>
            <a:r>
              <a:rPr lang="en-ID" dirty="0" err="1">
                <a:solidFill>
                  <a:schemeClr val="bg1"/>
                </a:solidFill>
              </a:rPr>
              <a:t>fungsi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romannumeral</a:t>
            </a:r>
            <a:r>
              <a:rPr lang="en-ID" dirty="0">
                <a:solidFill>
                  <a:schemeClr val="bg1"/>
                </a:solidFill>
              </a:rPr>
              <a:t>()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nilai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seharusnya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23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 err="1"/>
              <a:t>Contoh</a:t>
            </a:r>
            <a:r>
              <a:rPr lang="en-ID" i="1" dirty="0"/>
              <a:t> test case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4D46C-8051-47B9-8920-192919EA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8" y="755013"/>
            <a:ext cx="3713366" cy="41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8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85775" y="911567"/>
            <a:ext cx="8137283" cy="368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Proses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 : </a:t>
            </a: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23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 err="1"/>
              <a:t>Contoh</a:t>
            </a:r>
            <a:r>
              <a:rPr lang="en-ID" i="1" dirty="0"/>
              <a:t> test case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16CE6-FD68-4D06-B6E2-815F65D6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52" y="1324661"/>
            <a:ext cx="2275561" cy="659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29BEA-07C1-48B7-A613-67BDD3788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83" y="1324661"/>
            <a:ext cx="4163135" cy="36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85775" y="911567"/>
            <a:ext cx="8137283" cy="368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Hasil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kita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unittest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atas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menunukkan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tiga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empat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gagal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artinya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bagian</a:t>
            </a:r>
            <a:r>
              <a:rPr lang="en-ID" dirty="0">
                <a:solidFill>
                  <a:schemeClr val="bg1"/>
                </a:solidFill>
              </a:rPr>
              <a:t> yang salah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menentukan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angka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Romawi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 </a:t>
            </a:r>
            <a:r>
              <a:rPr lang="en-ID" b="1" dirty="0">
                <a:solidFill>
                  <a:schemeClr val="bg1"/>
                </a:solidFill>
              </a:rPr>
              <a:t>continue</a:t>
            </a:r>
            <a:r>
              <a:rPr lang="en-ID" dirty="0">
                <a:solidFill>
                  <a:schemeClr val="bg1"/>
                </a:solidFill>
              </a:rPr>
              <a:t> </a:t>
            </a:r>
            <a:r>
              <a:rPr lang="en-ID" dirty="0" err="1">
                <a:solidFill>
                  <a:schemeClr val="bg1"/>
                </a:solidFill>
              </a:rPr>
              <a:t>seharusnya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 </a:t>
            </a:r>
            <a:r>
              <a:rPr lang="en-ID" b="1" dirty="0">
                <a:solidFill>
                  <a:schemeClr val="bg1"/>
                </a:solidFill>
              </a:rPr>
              <a:t>break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Jika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pembaca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memperbaiki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kode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sudah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hasil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seharusnya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berhasil</a:t>
            </a:r>
            <a:r>
              <a:rPr lang="en-ID" dirty="0">
                <a:solidFill>
                  <a:schemeClr val="bg1"/>
                </a:solidFill>
              </a:rPr>
              <a:t> 100%. </a:t>
            </a: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23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 err="1"/>
              <a:t>Contoh</a:t>
            </a:r>
            <a:r>
              <a:rPr lang="en-ID" i="1" dirty="0"/>
              <a:t> test case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7F0C1-7A62-4367-B701-D4D006CDA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1997782"/>
            <a:ext cx="562053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4" y="1790850"/>
            <a:ext cx="6273363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i="1" dirty="0">
                <a:solidFill>
                  <a:srgbClr val="FFFFFF"/>
                </a:solidFill>
              </a:rPr>
              <a:t>White box testing </a:t>
            </a:r>
            <a:r>
              <a:rPr lang="en-ID" dirty="0" err="1">
                <a:solidFill>
                  <a:srgbClr val="FFFFFF"/>
                </a:solidFill>
              </a:rPr>
              <a:t>atau</a:t>
            </a:r>
            <a:r>
              <a:rPr lang="en-ID" dirty="0">
                <a:solidFill>
                  <a:srgbClr val="FFFFFF"/>
                </a:solidFill>
              </a:rPr>
              <a:t> yang </a:t>
            </a:r>
            <a:r>
              <a:rPr lang="en-ID" dirty="0" err="1">
                <a:solidFill>
                  <a:srgbClr val="FFFFFF"/>
                </a:solidFill>
              </a:rPr>
              <a:t>dapat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diartikan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menjadi</a:t>
            </a:r>
            <a:r>
              <a:rPr lang="en-ID" dirty="0">
                <a:solidFill>
                  <a:srgbClr val="FFFFFF"/>
                </a:solidFill>
              </a:rPr>
              <a:t> “</a:t>
            </a:r>
            <a:r>
              <a:rPr lang="en-ID" dirty="0" err="1">
                <a:solidFill>
                  <a:srgbClr val="FFFFFF"/>
                </a:solidFill>
              </a:rPr>
              <a:t>pengujian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kotak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putih</a:t>
            </a:r>
            <a:r>
              <a:rPr lang="en-ID" dirty="0">
                <a:solidFill>
                  <a:srgbClr val="FFFFFF"/>
                </a:solidFill>
              </a:rPr>
              <a:t>” </a:t>
            </a:r>
            <a:r>
              <a:rPr lang="en-ID" dirty="0" err="1">
                <a:solidFill>
                  <a:srgbClr val="FFFFFF"/>
                </a:solidFill>
              </a:rPr>
              <a:t>adalah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pengujian</a:t>
            </a:r>
            <a:r>
              <a:rPr lang="en-ID" dirty="0">
                <a:solidFill>
                  <a:srgbClr val="FFFFFF"/>
                </a:solidFill>
              </a:rPr>
              <a:t> yang </a:t>
            </a:r>
            <a:r>
              <a:rPr lang="en-ID" dirty="0" err="1">
                <a:solidFill>
                  <a:srgbClr val="FFFFFF"/>
                </a:solidFill>
              </a:rPr>
              <a:t>dilakukan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untuk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menguji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perangkat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lunak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dengan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cara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menganalisa</a:t>
            </a:r>
            <a:r>
              <a:rPr lang="en-ID" dirty="0">
                <a:solidFill>
                  <a:srgbClr val="FFFFFF"/>
                </a:solidFill>
              </a:rPr>
              <a:t> dan </a:t>
            </a:r>
            <a:r>
              <a:rPr lang="en-ID" dirty="0" err="1">
                <a:solidFill>
                  <a:srgbClr val="FFFFFF"/>
                </a:solidFill>
              </a:rPr>
              <a:t>meneliti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struktur</a:t>
            </a:r>
            <a:r>
              <a:rPr lang="en-ID" dirty="0">
                <a:solidFill>
                  <a:srgbClr val="FFFFFF"/>
                </a:solidFill>
              </a:rPr>
              <a:t> </a:t>
            </a:r>
            <a:r>
              <a:rPr lang="en-ID" i="1" dirty="0">
                <a:solidFill>
                  <a:srgbClr val="FFFFFF"/>
                </a:solidFill>
              </a:rPr>
              <a:t>internal</a:t>
            </a:r>
            <a:r>
              <a:rPr lang="en-ID" dirty="0">
                <a:solidFill>
                  <a:srgbClr val="FFFFFF"/>
                </a:solidFill>
              </a:rPr>
              <a:t> dan </a:t>
            </a:r>
            <a:r>
              <a:rPr lang="en-ID" dirty="0" err="1">
                <a:solidFill>
                  <a:srgbClr val="FFFFFF"/>
                </a:solidFill>
              </a:rPr>
              <a:t>kode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dari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perangkat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lunak</a:t>
            </a:r>
            <a:r>
              <a:rPr lang="en-ID" dirty="0">
                <a:solidFill>
                  <a:srgbClr val="FFFFFF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melakukan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penguji</a:t>
            </a:r>
            <a:r>
              <a:rPr lang="en-ID" dirty="0">
                <a:solidFill>
                  <a:schemeClr val="bg1"/>
                </a:solidFill>
              </a:rPr>
              <a:t>/tester </a:t>
            </a:r>
            <a:r>
              <a:rPr lang="en-ID" dirty="0" err="1">
                <a:solidFill>
                  <a:schemeClr val="bg1"/>
                </a:solidFill>
              </a:rPr>
              <a:t>perlu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kemampuan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memahami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kode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suatu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sehingga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tidak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dilakukan</a:t>
            </a:r>
            <a:r>
              <a:rPr lang="en-ID" dirty="0">
                <a:solidFill>
                  <a:schemeClr val="bg1"/>
                </a:solidFill>
              </a:rPr>
              <a:t> oleh </a:t>
            </a:r>
            <a:r>
              <a:rPr lang="en-ID" dirty="0" err="1">
                <a:solidFill>
                  <a:schemeClr val="bg1"/>
                </a:solidFill>
              </a:rPr>
              <a:t>sembarang</a:t>
            </a:r>
            <a:r>
              <a:rPr lang="en-ID" dirty="0">
                <a:solidFill>
                  <a:schemeClr val="bg1"/>
                </a:solidFill>
              </a:rPr>
              <a:t> orang.</a:t>
            </a:r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/>
              <a:t>White Box Testing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97513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46"/>
          <p:cNvGraphicFramePr/>
          <p:nvPr>
            <p:extLst>
              <p:ext uri="{D42A27DB-BD31-4B8C-83A1-F6EECF244321}">
                <p14:modId xmlns:p14="http://schemas.microsoft.com/office/powerpoint/2010/main" val="385876032"/>
              </p:ext>
            </p:extLst>
          </p:nvPr>
        </p:nvGraphicFramePr>
        <p:xfrm>
          <a:off x="644525" y="1336283"/>
          <a:ext cx="7489450" cy="3245950"/>
        </p:xfrm>
        <a:graphic>
          <a:graphicData uri="http://schemas.openxmlformats.org/drawingml/2006/table">
            <a:tbl>
              <a:tblPr>
                <a:noFill/>
                <a:tableStyleId>{B34A2155-C67E-4621-AEB3-3E2C3A11888E}</a:tableStyleId>
              </a:tblPr>
              <a:tblGrid>
                <a:gridCol w="17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Basis path testing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Teknik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bertujuan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mengukur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kompleksitas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program dan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mendefinisikan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alur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dieksekusi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Branch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Pengujian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dirancang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agar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setiap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branch code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setidaknya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kali.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Condition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tujuannya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seluruh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agar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menghasilkan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nilai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TRUE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FALSE.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begitu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tester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memastikan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perangkat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lunak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bekerja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dan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mengeluarkan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output 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sesuai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 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pengguna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Loop testing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Pengujian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wajib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berbagai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perulangan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/looping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program,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seperti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do-while, for, 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dan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while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condition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dirty="0">
                          <a:solidFill>
                            <a:schemeClr val="bg1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Teknik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seluruh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kombinasi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mungkin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digunakan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berbagai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kondisi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Seluruh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kombinasi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harus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minimal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kali,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tujuannya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memastikan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perangkat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lunak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agar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berjalan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baik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Statement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 dirty="0">
                          <a:solidFill>
                            <a:schemeClr val="bg1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Y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Teknik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minimal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kali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setiap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statement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perangkat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lunak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pengujian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kamu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mengetahui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kode-kode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error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sehingga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segera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memperbaikinya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7" name="Google Shape;397;p46"/>
          <p:cNvSpPr txBox="1"/>
          <p:nvPr/>
        </p:nvSpPr>
        <p:spPr>
          <a:xfrm>
            <a:off x="720000" y="1322148"/>
            <a:ext cx="77040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Teknik-Teknik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373434" y="1403698"/>
            <a:ext cx="4253700" cy="2770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Kelebihan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ketelitian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mengimplementasikan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.</a:t>
            </a:r>
          </a:p>
          <a:p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 </a:t>
            </a:r>
            <a:r>
              <a:rPr lang="en-ID" i="1" dirty="0"/>
              <a:t>bug</a:t>
            </a:r>
            <a:r>
              <a:rPr lang="en-ID" dirty="0"/>
              <a:t> 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yang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.</a:t>
            </a:r>
          </a:p>
          <a:p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menyeluruh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memperkecil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terjadinya</a:t>
            </a:r>
            <a:r>
              <a:rPr lang="en-ID" dirty="0"/>
              <a:t> error pada </a:t>
            </a:r>
            <a:r>
              <a:rPr lang="en-ID" dirty="0" err="1"/>
              <a:t>kode</a:t>
            </a:r>
            <a:r>
              <a:rPr lang="en-ID" dirty="0"/>
              <a:t>.</a:t>
            </a:r>
          </a:p>
          <a:p>
            <a:r>
              <a:rPr lang="en-ID" dirty="0" err="1"/>
              <a:t>Meminimalisir</a:t>
            </a:r>
            <a:r>
              <a:rPr lang="en-ID" dirty="0"/>
              <a:t> error </a:t>
            </a:r>
            <a:r>
              <a:rPr lang="en-ID" dirty="0" err="1"/>
              <a:t>atau</a:t>
            </a:r>
            <a:r>
              <a:rPr lang="en-ID" dirty="0"/>
              <a:t> bug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diluncurkan</a:t>
            </a:r>
            <a:r>
              <a:rPr lang="en-ID" dirty="0"/>
              <a:t>.</a:t>
            </a: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</a:t>
            </a:r>
            <a:r>
              <a:rPr lang="en-ID" dirty="0"/>
              <a:t>ELEBIHAN DAN KEKURANGAN</a:t>
            </a:r>
            <a:endParaRPr dirty="0"/>
          </a:p>
        </p:txBody>
      </p:sp>
      <p:sp>
        <p:nvSpPr>
          <p:cNvPr id="7" name="Google Shape;508;p53">
            <a:extLst>
              <a:ext uri="{FF2B5EF4-FFF2-40B4-BE49-F238E27FC236}">
                <a16:creationId xmlns:a16="http://schemas.microsoft.com/office/drawing/2014/main" id="{4F0F2B82-96BC-42C1-94AB-77FFAB1FA913}"/>
              </a:ext>
            </a:extLst>
          </p:cNvPr>
          <p:cNvSpPr txBox="1">
            <a:spLocks/>
          </p:cNvSpPr>
          <p:nvPr/>
        </p:nvSpPr>
        <p:spPr>
          <a:xfrm>
            <a:off x="4627134" y="1387649"/>
            <a:ext cx="4253700" cy="287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Font typeface="Chivo"/>
              <a:buNone/>
            </a:pPr>
            <a:r>
              <a:rPr lang="en-US" dirty="0" err="1"/>
              <a:t>Kekurangan</a:t>
            </a:r>
            <a:endParaRPr lang="en-US" dirty="0"/>
          </a:p>
          <a:p>
            <a:pPr marL="0" indent="0">
              <a:buFont typeface="Chivo"/>
              <a:buNone/>
            </a:pPr>
            <a:endParaRPr lang="en-US" dirty="0"/>
          </a:p>
          <a:p>
            <a:r>
              <a:rPr lang="en-ID" dirty="0" err="1"/>
              <a:t>Menyusahkan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.</a:t>
            </a:r>
          </a:p>
          <a:p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kamu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.</a:t>
            </a:r>
          </a:p>
          <a:p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yang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 </a:t>
            </a:r>
            <a:r>
              <a:rPr lang="en-ID" i="1" dirty="0"/>
              <a:t>White-box testing</a:t>
            </a:r>
            <a:r>
              <a:rPr lang="en-ID" dirty="0"/>
              <a:t> 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mahal.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786</Words>
  <Application>Microsoft Office PowerPoint</Application>
  <PresentationFormat>On-screen Show (16:9)</PresentationFormat>
  <Paragraphs>122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Proxima Nova</vt:lpstr>
      <vt:lpstr>Aldrich</vt:lpstr>
      <vt:lpstr>Times New Roman</vt:lpstr>
      <vt:lpstr>Chivo</vt:lpstr>
      <vt:lpstr>Advent Pro</vt:lpstr>
      <vt:lpstr>Arial</vt:lpstr>
      <vt:lpstr>Advent Pro Medium</vt:lpstr>
      <vt:lpstr>Montserrat</vt:lpstr>
      <vt:lpstr>Roboto Condensed</vt:lpstr>
      <vt:lpstr>Software Testing Company by Slidesgo</vt:lpstr>
      <vt:lpstr>Slidesgo Final Pages</vt:lpstr>
      <vt:lpstr>TESTING DAN QA  PERANGKAT LUNAK</vt:lpstr>
      <vt:lpstr>Rizky Maolana Firdaus 201011400134</vt:lpstr>
      <vt:lpstr>Unit Test</vt:lpstr>
      <vt:lpstr>Contoh test case</vt:lpstr>
      <vt:lpstr>Contoh test case</vt:lpstr>
      <vt:lpstr>Contoh test case</vt:lpstr>
      <vt:lpstr>White Box Testing</vt:lpstr>
      <vt:lpstr>Teknik-Teknik yang dapat digunakan</vt:lpstr>
      <vt:lpstr>KELEBIHAN DAN KEKURANGAN</vt:lpstr>
      <vt:lpstr>Contoh implementasi whitebox</vt:lpstr>
      <vt:lpstr>Contoh implementasi </vt:lpstr>
      <vt:lpstr>CI/CD</vt:lpstr>
      <vt:lpstr>3 Manfaat CI/CD</vt:lpstr>
      <vt:lpstr>Tools CI/CD</vt:lpstr>
      <vt:lpstr>Langkah dalam konfigurasi CI/CD</vt:lpstr>
      <vt:lpstr>PowerPoint Presentation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DAN QA  PERANGKAT LUNAK</dc:title>
  <dc:creator>ASUS</dc:creator>
  <cp:lastModifiedBy>ASUS</cp:lastModifiedBy>
  <cp:revision>10</cp:revision>
  <dcterms:modified xsi:type="dcterms:W3CDTF">2023-10-26T03:35:28Z</dcterms:modified>
</cp:coreProperties>
</file>